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tr-T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tr-T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tr-T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tr-T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tr-T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tr-T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tr-T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tr-T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tr-T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BC9EFBCF-83C0-46C3-8777-B1FB3AE6A705}" type="slidenum">
              <a:rPr lang="tr-T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tr-T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sldNum" idx="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4FE3CE2-FD8E-4BC9-B3DF-A84CDB4882D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sldNum" idx="1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FC4F464-E965-42E2-81F9-DD271E59777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sldNum" idx="1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ECD0003-E9C8-4CFA-8773-9CA001374CDA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0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5" name="PlaceHolder 3"/>
          <p:cNvSpPr>
            <a:spLocks noGrp="1"/>
          </p:cNvSpPr>
          <p:nvPr>
            <p:ph type="sldNum" idx="1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6B59043-BCAF-47F7-B168-AEB8421CD63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 type="sldNum" idx="1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18D24D3C-F8F2-475A-804E-C54A23A77CB1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sldNum" idx="1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4E0F125-6889-4D91-9D22-F8BD47E8C9C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sldNum" idx="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9A333FA-27CB-4A8D-BB15-1F5C6F1DBE83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sldNum" idx="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ACFFA92-0044-4CFE-9CDF-5EAC7A3D293B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1" name="PlaceHolder 3"/>
          <p:cNvSpPr>
            <a:spLocks noGrp="1"/>
          </p:cNvSpPr>
          <p:nvPr>
            <p:ph type="sldNum" idx="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DB5E251-0512-47C9-9FEA-B2ED6FC2165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 type="sldNum" idx="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71904EB6-1AB3-471F-9561-5F16B8756AD5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 type="sldNum" idx="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3B54B5AA-7798-4C58-A36F-3B679AF73860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sldNum" idx="1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32B7F56-6AB2-46AD-A0AA-80D3861F334F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 type="sldNum" idx="1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3A4E776-10F7-4FF4-80F2-677656291167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9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sldNum" idx="1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F2CB1E9-CC00-486F-97A6-AE10E8DCB1FC}" type="slidenum">
              <a:rPr lang="en-US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tr-TR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buNone/>
              <a:defRPr lang="tr-TR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>
              <a:buNone/>
            </a:pPr>
            <a:r>
              <a:rPr lang="tr-T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tr-TR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tr-TR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tr-T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tr-T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tr-T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tr-T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tr-TR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tr-TR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tr-TR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tr-TR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tr-TR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tr-T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tr-TR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tr-TR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tr-TR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tr-TR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32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4.png"/><Relationship Id="rId3" Type="http://schemas.openxmlformats.org/officeDocument/2006/relationships/image" Target="../media/image34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3.png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14.png"/><Relationship Id="rId4" Type="http://schemas.openxmlformats.org/officeDocument/2006/relationships/image" Target="../media/image24.png"/><Relationship Id="rId5" Type="http://schemas.openxmlformats.org/officeDocument/2006/relationships/image" Target="../media/image13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image" Target="../media/image26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image" Target="../media/image28.jpe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E2A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0"/>
          <p:cNvSpPr/>
          <p:nvPr/>
        </p:nvSpPr>
        <p:spPr>
          <a:xfrm>
            <a:off x="9692640" y="-1280160"/>
            <a:ext cx="4023000" cy="4023000"/>
          </a:xfrm>
          <a:prstGeom prst="ellipse">
            <a:avLst/>
          </a:prstGeom>
          <a:solidFill>
            <a:srgbClr val="3B4A6B">
              <a:alpha val="3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Shape 1"/>
          <p:cNvSpPr/>
          <p:nvPr/>
        </p:nvSpPr>
        <p:spPr>
          <a:xfrm>
            <a:off x="-1645920" y="6035040"/>
            <a:ext cx="3291480" cy="3291480"/>
          </a:xfrm>
          <a:prstGeom prst="ellipse">
            <a:avLst/>
          </a:prstGeom>
          <a:solidFill>
            <a:srgbClr val="E8532E">
              <a:alpha val="22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" name="Image 0" descr="portofedu-logo-transparent-lighttext.png"/>
          <p:cNvPicPr/>
          <p:nvPr/>
        </p:nvPicPr>
        <p:blipFill>
          <a:blip r:embed="rId1"/>
          <a:stretch/>
        </p:blipFill>
        <p:spPr>
          <a:xfrm>
            <a:off x="777240" y="640080"/>
            <a:ext cx="2742840" cy="955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Text 2"/>
          <p:cNvSpPr/>
          <p:nvPr/>
        </p:nvSpPr>
        <p:spPr>
          <a:xfrm>
            <a:off x="822960" y="2514600"/>
            <a:ext cx="10515240" cy="100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Operations &amp; Management System</a:t>
            </a:r>
            <a:endParaRPr lang="tr-TR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Text 3"/>
          <p:cNvSpPr/>
          <p:nvPr/>
        </p:nvSpPr>
        <p:spPr>
          <a:xfrm>
            <a:off x="822960" y="3520440"/>
            <a:ext cx="896076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700" b="0" i="1" u="none" strike="noStrike">
                <a:solidFill>
                  <a:srgbClr val="CFEFEA"/>
                </a:solidFill>
                <a:effectLst/>
                <a:uFillTx/>
                <a:latin typeface="Calibri"/>
                <a:ea typeface="Calibri"/>
              </a:rPr>
              <a:t>From teacher applications to contracts, from lessons to payments — end-to-end management in one platform.</a:t>
            </a:r>
            <a:endParaRPr lang="tr-TR" sz="17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Shape 4"/>
          <p:cNvSpPr/>
          <p:nvPr/>
        </p:nvSpPr>
        <p:spPr>
          <a:xfrm>
            <a:off x="822960" y="4709160"/>
            <a:ext cx="566640" cy="566640"/>
          </a:xfrm>
          <a:prstGeom prst="ellipse">
            <a:avLst/>
          </a:prstGeom>
          <a:solidFill>
            <a:srgbClr val="3B4A6B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" name="Image 1" descr="preencoded.png"/>
          <p:cNvPicPr/>
          <p:nvPr/>
        </p:nvPicPr>
        <p:blipFill>
          <a:blip r:embed="rId2"/>
          <a:stretch/>
        </p:blipFill>
        <p:spPr>
          <a:xfrm>
            <a:off x="951120" y="483732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" name="Text 5"/>
          <p:cNvSpPr/>
          <p:nvPr/>
        </p:nvSpPr>
        <p:spPr>
          <a:xfrm>
            <a:off x="502920" y="5349240"/>
            <a:ext cx="12067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Contracts</a:t>
            </a:r>
            <a:endParaRPr lang="tr-TR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Shape 6"/>
          <p:cNvSpPr/>
          <p:nvPr/>
        </p:nvSpPr>
        <p:spPr>
          <a:xfrm>
            <a:off x="2240280" y="4709160"/>
            <a:ext cx="566640" cy="566640"/>
          </a:xfrm>
          <a:prstGeom prst="ellipse">
            <a:avLst/>
          </a:prstGeom>
          <a:solidFill>
            <a:srgbClr val="3B4A6B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9" name="Image 2" descr="preencoded.png"/>
          <p:cNvPicPr/>
          <p:nvPr/>
        </p:nvPicPr>
        <p:blipFill>
          <a:blip r:embed="rId3"/>
          <a:stretch/>
        </p:blipFill>
        <p:spPr>
          <a:xfrm>
            <a:off x="2368440" y="483732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Text 7"/>
          <p:cNvSpPr/>
          <p:nvPr/>
        </p:nvSpPr>
        <p:spPr>
          <a:xfrm>
            <a:off x="1920240" y="5349240"/>
            <a:ext cx="12067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Calendar</a:t>
            </a:r>
            <a:endParaRPr lang="tr-TR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Shape 8"/>
          <p:cNvSpPr/>
          <p:nvPr/>
        </p:nvSpPr>
        <p:spPr>
          <a:xfrm>
            <a:off x="3657600" y="4709160"/>
            <a:ext cx="566640" cy="566640"/>
          </a:xfrm>
          <a:prstGeom prst="ellipse">
            <a:avLst/>
          </a:prstGeom>
          <a:solidFill>
            <a:srgbClr val="3B4A6B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2" name="Image 3" descr="preencoded.png"/>
          <p:cNvPicPr/>
          <p:nvPr/>
        </p:nvPicPr>
        <p:blipFill>
          <a:blip r:embed="rId4"/>
          <a:stretch/>
        </p:blipFill>
        <p:spPr>
          <a:xfrm>
            <a:off x="3785760" y="483732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Text 9"/>
          <p:cNvSpPr/>
          <p:nvPr/>
        </p:nvSpPr>
        <p:spPr>
          <a:xfrm>
            <a:off x="3337560" y="5349240"/>
            <a:ext cx="12067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Attendance</a:t>
            </a:r>
            <a:endParaRPr lang="tr-TR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Shape 10"/>
          <p:cNvSpPr/>
          <p:nvPr/>
        </p:nvSpPr>
        <p:spPr>
          <a:xfrm>
            <a:off x="5074920" y="4709160"/>
            <a:ext cx="566640" cy="566640"/>
          </a:xfrm>
          <a:prstGeom prst="ellipse">
            <a:avLst/>
          </a:prstGeom>
          <a:solidFill>
            <a:srgbClr val="3B4A6B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" name="Image 4" descr="preencoded.png"/>
          <p:cNvPicPr/>
          <p:nvPr/>
        </p:nvPicPr>
        <p:blipFill>
          <a:blip r:embed="rId5"/>
          <a:stretch/>
        </p:blipFill>
        <p:spPr>
          <a:xfrm>
            <a:off x="5203080" y="483732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" name="Text 11"/>
          <p:cNvSpPr/>
          <p:nvPr/>
        </p:nvSpPr>
        <p:spPr>
          <a:xfrm>
            <a:off x="4754880" y="5349240"/>
            <a:ext cx="12067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Messaging</a:t>
            </a:r>
            <a:endParaRPr lang="tr-TR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Shape 12"/>
          <p:cNvSpPr/>
          <p:nvPr/>
        </p:nvSpPr>
        <p:spPr>
          <a:xfrm>
            <a:off x="6492240" y="4709160"/>
            <a:ext cx="566640" cy="566640"/>
          </a:xfrm>
          <a:prstGeom prst="ellipse">
            <a:avLst/>
          </a:prstGeom>
          <a:solidFill>
            <a:srgbClr val="3B4A6B">
              <a:alpha val="7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" name="Image 5" descr="preencoded.png"/>
          <p:cNvPicPr/>
          <p:nvPr/>
        </p:nvPicPr>
        <p:blipFill>
          <a:blip r:embed="rId6"/>
          <a:stretch/>
        </p:blipFill>
        <p:spPr>
          <a:xfrm>
            <a:off x="6620400" y="483732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Text 13"/>
          <p:cNvSpPr/>
          <p:nvPr/>
        </p:nvSpPr>
        <p:spPr>
          <a:xfrm>
            <a:off x="6172200" y="5349240"/>
            <a:ext cx="120672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Finance</a:t>
            </a:r>
            <a:endParaRPr lang="tr-TR" sz="10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0"/>
          <p:cNvSpPr/>
          <p:nvPr/>
        </p:nvSpPr>
        <p:spPr>
          <a:xfrm>
            <a:off x="10378440" y="-1810440"/>
            <a:ext cx="3291480" cy="3291480"/>
          </a:xfrm>
          <a:prstGeom prst="ellipse">
            <a:avLst/>
          </a:prstGeom>
          <a:solidFill>
            <a:srgbClr val="3B4A6B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9" name="Text 1"/>
          <p:cNvSpPr/>
          <p:nvPr/>
        </p:nvSpPr>
        <p:spPr>
          <a:xfrm>
            <a:off x="548640" y="36576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In-App Screenshots: Performance &amp; Dashboard</a:t>
            </a:r>
            <a:endParaRPr lang="tr-T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 2"/>
          <p:cNvSpPr/>
          <p:nvPr/>
        </p:nvSpPr>
        <p:spPr>
          <a:xfrm>
            <a:off x="548640" y="93276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Attendance/performance tracking and the teacher’s own dashboard.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Shape 3"/>
          <p:cNvSpPr/>
          <p:nvPr/>
        </p:nvSpPr>
        <p:spPr>
          <a:xfrm>
            <a:off x="548640" y="1600200"/>
            <a:ext cx="5362560" cy="324576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2" name="Image 0" descr="/private/tmp/claude-501/-Users-home-Herd-lernava/ba090a22-089a-4c4f-856d-917cf589fb8f/scratchpad/digihome-flyer/shots-optimized/attendance-stats.jpg"/>
          <p:cNvPicPr/>
          <p:nvPr/>
        </p:nvPicPr>
        <p:blipFill>
          <a:blip r:embed="rId1"/>
          <a:stretch/>
        </p:blipFill>
        <p:spPr>
          <a:xfrm>
            <a:off x="694800" y="1993680"/>
            <a:ext cx="5069880" cy="24588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3" name="Shape 4"/>
          <p:cNvSpPr/>
          <p:nvPr/>
        </p:nvSpPr>
        <p:spPr>
          <a:xfrm>
            <a:off x="548640" y="5029200"/>
            <a:ext cx="145800" cy="14580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4" name="Text 5"/>
          <p:cNvSpPr/>
          <p:nvPr/>
        </p:nvSpPr>
        <p:spPr>
          <a:xfrm>
            <a:off x="786240" y="4919400"/>
            <a:ext cx="5124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Attendance &amp; Performance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Shape 6"/>
          <p:cNvSpPr/>
          <p:nvPr/>
        </p:nvSpPr>
        <p:spPr>
          <a:xfrm>
            <a:off x="6277320" y="1600200"/>
            <a:ext cx="5362560" cy="324576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6" name="Image 1" descr="/private/tmp/claude-501/-Users-home-Herd-lernava/ba090a22-089a-4c4f-856d-917cf589fb8f/scratchpad/digihome-flyer/shots-optimized/ogretmen-paneli.jpg"/>
          <p:cNvPicPr/>
          <p:nvPr/>
        </p:nvPicPr>
        <p:blipFill>
          <a:blip r:embed="rId2"/>
          <a:stretch/>
        </p:blipFill>
        <p:spPr>
          <a:xfrm>
            <a:off x="6423840" y="1857960"/>
            <a:ext cx="5069880" cy="273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7" name="Shape 7"/>
          <p:cNvSpPr/>
          <p:nvPr/>
        </p:nvSpPr>
        <p:spPr>
          <a:xfrm>
            <a:off x="6277320" y="5029200"/>
            <a:ext cx="145800" cy="145800"/>
          </a:xfrm>
          <a:prstGeom prst="ellipse">
            <a:avLst/>
          </a:prstGeom>
          <a:solidFill>
            <a:srgbClr val="E853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8"/>
          <p:cNvSpPr/>
          <p:nvPr/>
        </p:nvSpPr>
        <p:spPr>
          <a:xfrm>
            <a:off x="6515280" y="4919400"/>
            <a:ext cx="5124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Teacher Dashboard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0"/>
          <p:cNvSpPr/>
          <p:nvPr/>
        </p:nvSpPr>
        <p:spPr>
          <a:xfrm>
            <a:off x="10542960" y="5212080"/>
            <a:ext cx="3291480" cy="3291480"/>
          </a:xfrm>
          <a:prstGeom prst="ellipse">
            <a:avLst/>
          </a:prstGeom>
          <a:solidFill>
            <a:srgbClr val="E8532E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30" name="Text 1"/>
          <p:cNvSpPr/>
          <p:nvPr/>
        </p:nvSpPr>
        <p:spPr>
          <a:xfrm>
            <a:off x="548640" y="36576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In-App Screenshots: Student Experience</a:t>
            </a:r>
            <a:endParaRPr lang="tr-T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2"/>
          <p:cNvSpPr/>
          <p:nvPr/>
        </p:nvSpPr>
        <p:spPr>
          <a:xfrm>
            <a:off x="548640" y="93276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Course catalog and lesson calendar — the screens students see.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Shape 3"/>
          <p:cNvSpPr/>
          <p:nvPr/>
        </p:nvSpPr>
        <p:spPr>
          <a:xfrm>
            <a:off x="548640" y="1600200"/>
            <a:ext cx="5362560" cy="324576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3" name="Image 0" descr="/private/tmp/claude-501/-Users-home-Herd-lernava/ba090a22-089a-4c4f-856d-917cf589fb8f/scratchpad/digihome-flyer/shots-optimized/ogrenci-kurslar.jpg"/>
          <p:cNvPicPr/>
          <p:nvPr/>
        </p:nvPicPr>
        <p:blipFill>
          <a:blip r:embed="rId1"/>
          <a:stretch/>
        </p:blipFill>
        <p:spPr>
          <a:xfrm>
            <a:off x="694800" y="1874160"/>
            <a:ext cx="5069880" cy="2697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4" name="Shape 4"/>
          <p:cNvSpPr/>
          <p:nvPr/>
        </p:nvSpPr>
        <p:spPr>
          <a:xfrm>
            <a:off x="548640" y="5029200"/>
            <a:ext cx="145800" cy="14580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5"/>
          <p:cNvSpPr/>
          <p:nvPr/>
        </p:nvSpPr>
        <p:spPr>
          <a:xfrm>
            <a:off x="786240" y="4919400"/>
            <a:ext cx="5124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Course Catalog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Shape 6"/>
          <p:cNvSpPr/>
          <p:nvPr/>
        </p:nvSpPr>
        <p:spPr>
          <a:xfrm>
            <a:off x="6277320" y="1600200"/>
            <a:ext cx="5362560" cy="324576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37" name="Image 1" descr="/private/tmp/claude-501/-Users-home-Herd-lernava/ba090a22-089a-4c4f-856d-917cf589fb8f/scratchpad/digihome-flyer/shots-optimized/ders-takvimi.jpg"/>
          <p:cNvPicPr/>
          <p:nvPr/>
        </p:nvPicPr>
        <p:blipFill>
          <a:blip r:embed="rId2"/>
          <a:stretch/>
        </p:blipFill>
        <p:spPr>
          <a:xfrm>
            <a:off x="6423840" y="1910520"/>
            <a:ext cx="5069880" cy="262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8" name="Shape 7"/>
          <p:cNvSpPr/>
          <p:nvPr/>
        </p:nvSpPr>
        <p:spPr>
          <a:xfrm>
            <a:off x="6277320" y="5029200"/>
            <a:ext cx="145800" cy="145800"/>
          </a:xfrm>
          <a:prstGeom prst="ellipse">
            <a:avLst/>
          </a:prstGeom>
          <a:solidFill>
            <a:srgbClr val="E853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9" name="Text 8"/>
          <p:cNvSpPr/>
          <p:nvPr/>
        </p:nvSpPr>
        <p:spPr>
          <a:xfrm>
            <a:off x="6515280" y="4919400"/>
            <a:ext cx="5124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Lesson Calendar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0"/>
          <p:cNvSpPr/>
          <p:nvPr/>
        </p:nvSpPr>
        <p:spPr>
          <a:xfrm>
            <a:off x="10378440" y="-1810440"/>
            <a:ext cx="3291480" cy="3291480"/>
          </a:xfrm>
          <a:prstGeom prst="ellipse">
            <a:avLst/>
          </a:prstGeom>
          <a:solidFill>
            <a:srgbClr val="3B4A6B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1" name="Text 1"/>
          <p:cNvSpPr/>
          <p:nvPr/>
        </p:nvSpPr>
        <p:spPr>
          <a:xfrm>
            <a:off x="548640" y="36576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In-App Screenshots: Lesson Management</a:t>
            </a:r>
            <a:endParaRPr lang="tr-T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Text 2"/>
          <p:cNvSpPr/>
          <p:nvPr/>
        </p:nvSpPr>
        <p:spPr>
          <a:xfrm>
            <a:off x="548640" y="93276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The flow for rescheduling or cancelling a lesson.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Shape 3"/>
          <p:cNvSpPr/>
          <p:nvPr/>
        </p:nvSpPr>
        <p:spPr>
          <a:xfrm>
            <a:off x="2162520" y="1600200"/>
            <a:ext cx="7863480" cy="4160160"/>
          </a:xfrm>
          <a:prstGeom prst="roundRect">
            <a:avLst>
              <a:gd name="adj" fmla="val 1538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44" name="Image 0" descr="/private/tmp/claude-501/-Users-home-Herd-lernava/ba090a22-089a-4c4f-856d-917cf589fb8f/scratchpad/digihome-flyer/shots-optimized/ders-takvimi-islem.jpg"/>
          <p:cNvPicPr/>
          <p:nvPr/>
        </p:nvPicPr>
        <p:blipFill>
          <a:blip r:embed="rId1"/>
          <a:stretch/>
        </p:blipFill>
        <p:spPr>
          <a:xfrm>
            <a:off x="2365200" y="1746360"/>
            <a:ext cx="7458480" cy="3867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5" name="Shape 4"/>
          <p:cNvSpPr/>
          <p:nvPr/>
        </p:nvSpPr>
        <p:spPr>
          <a:xfrm>
            <a:off x="2162520" y="5943600"/>
            <a:ext cx="145800" cy="14580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6" name="Text 5"/>
          <p:cNvSpPr/>
          <p:nvPr/>
        </p:nvSpPr>
        <p:spPr>
          <a:xfrm>
            <a:off x="2400480" y="5833800"/>
            <a:ext cx="76258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Lesson Action (Reschedule/Cancel)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0"/>
          <p:cNvSpPr/>
          <p:nvPr/>
        </p:nvSpPr>
        <p:spPr>
          <a:xfrm>
            <a:off x="10542960" y="5212080"/>
            <a:ext cx="3291480" cy="3291480"/>
          </a:xfrm>
          <a:prstGeom prst="ellipse">
            <a:avLst/>
          </a:prstGeom>
          <a:solidFill>
            <a:srgbClr val="E8532E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1"/>
          <p:cNvSpPr/>
          <p:nvPr/>
        </p:nvSpPr>
        <p:spPr>
          <a:xfrm>
            <a:off x="548640" y="411480"/>
            <a:ext cx="100580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What it is not</a:t>
            </a:r>
            <a:endParaRPr lang="tr-T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 2"/>
          <p:cNvSpPr/>
          <p:nvPr/>
        </p:nvSpPr>
        <p:spPr>
          <a:xfrm>
            <a:off x="548640" y="1051560"/>
            <a:ext cx="10058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Common points of confusion, clarified: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Shape 3"/>
          <p:cNvSpPr/>
          <p:nvPr/>
        </p:nvSpPr>
        <p:spPr>
          <a:xfrm>
            <a:off x="548640" y="1828800"/>
            <a:ext cx="10881000" cy="1279800"/>
          </a:xfrm>
          <a:prstGeom prst="roundRect">
            <a:avLst>
              <a:gd name="adj" fmla="val 5714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Shape 4"/>
          <p:cNvSpPr/>
          <p:nvPr/>
        </p:nvSpPr>
        <p:spPr>
          <a:xfrm>
            <a:off x="777240" y="2217600"/>
            <a:ext cx="502560" cy="502560"/>
          </a:xfrm>
          <a:prstGeom prst="ellipse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2" name="Image 0" descr="preencoded.png"/>
          <p:cNvPicPr/>
          <p:nvPr/>
        </p:nvPicPr>
        <p:blipFill>
          <a:blip r:embed="rId1"/>
          <a:stretch/>
        </p:blipFill>
        <p:spPr>
          <a:xfrm>
            <a:off x="909720" y="235008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3" name="Text 5"/>
          <p:cNvSpPr/>
          <p:nvPr/>
        </p:nvSpPr>
        <p:spPr>
          <a:xfrm>
            <a:off x="1463040" y="1938600"/>
            <a:ext cx="96922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Not a public course marketplace</a:t>
            </a:r>
            <a:endParaRPr lang="tr-TR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Text 6"/>
          <p:cNvSpPr/>
          <p:nvPr/>
        </p:nvSpPr>
        <p:spPr>
          <a:xfrm>
            <a:off x="1463040" y="2304360"/>
            <a:ext cx="96922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Students can’t freely browse and buy courses; enrollment goes through a registration process.</a:t>
            </a:r>
            <a:endParaRPr lang="tr-TR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Shape 7"/>
          <p:cNvSpPr/>
          <p:nvPr/>
        </p:nvSpPr>
        <p:spPr>
          <a:xfrm>
            <a:off x="548640" y="3337560"/>
            <a:ext cx="10881000" cy="1279800"/>
          </a:xfrm>
          <a:prstGeom prst="roundRect">
            <a:avLst>
              <a:gd name="adj" fmla="val 5714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Shape 8"/>
          <p:cNvSpPr/>
          <p:nvPr/>
        </p:nvSpPr>
        <p:spPr>
          <a:xfrm>
            <a:off x="777240" y="3726360"/>
            <a:ext cx="502560" cy="502560"/>
          </a:xfrm>
          <a:prstGeom prst="ellipse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57" name="Image 1" descr="preencoded.png"/>
          <p:cNvPicPr/>
          <p:nvPr/>
        </p:nvPicPr>
        <p:blipFill>
          <a:blip r:embed="rId2"/>
          <a:stretch/>
        </p:blipFill>
        <p:spPr>
          <a:xfrm>
            <a:off x="909720" y="385884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8" name="Text 9"/>
          <p:cNvSpPr/>
          <p:nvPr/>
        </p:nvSpPr>
        <p:spPr>
          <a:xfrm>
            <a:off x="1463040" y="3447360"/>
            <a:ext cx="96922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Not an age-unrestricted registration platform</a:t>
            </a:r>
            <a:endParaRPr lang="tr-TR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Text 10"/>
          <p:cNvSpPr/>
          <p:nvPr/>
        </p:nvSpPr>
        <p:spPr>
          <a:xfrm>
            <a:off x="1463040" y="3813120"/>
            <a:ext cx="96922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Under-18s cannot register directly; a parent creates the account. Those 18 and over can register themselves.</a:t>
            </a:r>
            <a:endParaRPr lang="tr-TR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Shape 11"/>
          <p:cNvSpPr/>
          <p:nvPr/>
        </p:nvSpPr>
        <p:spPr>
          <a:xfrm>
            <a:off x="548640" y="4846320"/>
            <a:ext cx="10881000" cy="1279800"/>
          </a:xfrm>
          <a:prstGeom prst="roundRect">
            <a:avLst>
              <a:gd name="adj" fmla="val 5714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Shape 12"/>
          <p:cNvSpPr/>
          <p:nvPr/>
        </p:nvSpPr>
        <p:spPr>
          <a:xfrm>
            <a:off x="777240" y="5235120"/>
            <a:ext cx="502560" cy="502560"/>
          </a:xfrm>
          <a:prstGeom prst="ellipse">
            <a:avLst/>
          </a:prstGeom>
          <a:solidFill>
            <a:srgbClr val="FEE2E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62" name="Image 2" descr="preencoded.png"/>
          <p:cNvPicPr/>
          <p:nvPr/>
        </p:nvPicPr>
        <p:blipFill>
          <a:blip r:embed="rId3"/>
          <a:stretch/>
        </p:blipFill>
        <p:spPr>
          <a:xfrm>
            <a:off x="909720" y="5367600"/>
            <a:ext cx="237240" cy="237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3" name="Text 13"/>
          <p:cNvSpPr/>
          <p:nvPr/>
        </p:nvSpPr>
        <p:spPr>
          <a:xfrm>
            <a:off x="1463040" y="4956120"/>
            <a:ext cx="969228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Not a content/video-hosting LMS</a:t>
            </a:r>
            <a:endParaRPr lang="tr-TR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Text 14"/>
          <p:cNvSpPr/>
          <p:nvPr/>
        </p:nvSpPr>
        <p:spPr>
          <a:xfrm>
            <a:off x="1463040" y="5321880"/>
            <a:ext cx="969228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It doesn’t produce learning content; it manages the lesson, contract, and payment process.</a:t>
            </a:r>
            <a:endParaRPr lang="tr-TR" sz="11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1E2A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0"/>
          <p:cNvSpPr/>
          <p:nvPr/>
        </p:nvSpPr>
        <p:spPr>
          <a:xfrm>
            <a:off x="-1645920" y="-1645920"/>
            <a:ext cx="4205880" cy="4205880"/>
          </a:xfrm>
          <a:prstGeom prst="ellipse">
            <a:avLst/>
          </a:prstGeom>
          <a:solidFill>
            <a:srgbClr val="3B4A6B">
              <a:alpha val="2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Shape 1"/>
          <p:cNvSpPr/>
          <p:nvPr/>
        </p:nvSpPr>
        <p:spPr>
          <a:xfrm>
            <a:off x="9875520" y="3840480"/>
            <a:ext cx="3840120" cy="3840120"/>
          </a:xfrm>
          <a:prstGeom prst="ellipse">
            <a:avLst/>
          </a:prstGeom>
          <a:solidFill>
            <a:srgbClr val="E8532E">
              <a:alpha val="24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67" name="Image 0" descr="portofedu-logo-transparent-lighttext.png"/>
          <p:cNvPicPr/>
          <p:nvPr/>
        </p:nvPicPr>
        <p:blipFill>
          <a:blip r:embed="rId1"/>
          <a:stretch/>
        </p:blipFill>
        <p:spPr>
          <a:xfrm>
            <a:off x="4539960" y="1280160"/>
            <a:ext cx="3108600" cy="1082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8" name="Text 2"/>
          <p:cNvSpPr/>
          <p:nvPr/>
        </p:nvSpPr>
        <p:spPr>
          <a:xfrm>
            <a:off x="1280160" y="2743200"/>
            <a:ext cx="9628200" cy="127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From application to payment,</a:t>
            </a:r>
            <a:endParaRPr lang="tr-TR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FFFFFF"/>
                </a:solidFill>
                <a:effectLst/>
                <a:uFillTx/>
                <a:latin typeface="Cambria"/>
                <a:ea typeface="Cambria"/>
              </a:rPr>
              <a:t>end-to-end management in one system.</a:t>
            </a:r>
            <a:endParaRPr lang="tr-TR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9" name="Text 3"/>
          <p:cNvSpPr/>
          <p:nvPr/>
        </p:nvSpPr>
        <p:spPr>
          <a:xfrm>
            <a:off x="1280160" y="4160520"/>
            <a:ext cx="96282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CFEFEA"/>
                </a:solidFill>
                <a:effectLst/>
                <a:uFillTx/>
                <a:latin typeface="Calibri"/>
                <a:ea typeface="Calibri"/>
              </a:rPr>
              <a:t>Portofedu  •  Operations &amp; Management System</a:t>
            </a:r>
            <a:endParaRPr lang="tr-TR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0"/>
          <p:cNvSpPr/>
          <p:nvPr/>
        </p:nvSpPr>
        <p:spPr>
          <a:xfrm>
            <a:off x="10378440" y="-1810440"/>
            <a:ext cx="3291480" cy="3291480"/>
          </a:xfrm>
          <a:prstGeom prst="ellipse">
            <a:avLst/>
          </a:prstGeom>
          <a:solidFill>
            <a:srgbClr val="3B4A6B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" name="Text 1"/>
          <p:cNvSpPr/>
          <p:nvPr/>
        </p:nvSpPr>
        <p:spPr>
          <a:xfrm>
            <a:off x="548640" y="411480"/>
            <a:ext cx="100580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What Is Portofedu?</a:t>
            </a:r>
            <a:endParaRPr lang="tr-T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Text 2"/>
          <p:cNvSpPr/>
          <p:nvPr/>
        </p:nvSpPr>
        <p:spPr>
          <a:xfrm>
            <a:off x="548640" y="1097280"/>
            <a:ext cx="10149480" cy="105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25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An operations system through which an online course provider runs teacher hiring, lessons/scheduling, parent-student relationships, and payment processes from one place. Managers, staff, teachers, parents, and students all work from role-specific dashboards on the same platform.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Shape 3"/>
          <p:cNvSpPr/>
          <p:nvPr/>
        </p:nvSpPr>
        <p:spPr>
          <a:xfrm>
            <a:off x="548640" y="2423160"/>
            <a:ext cx="3428640" cy="1782720"/>
          </a:xfrm>
          <a:prstGeom prst="roundRect">
            <a:avLst>
              <a:gd name="adj" fmla="val 4103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Shape 4"/>
          <p:cNvSpPr/>
          <p:nvPr/>
        </p:nvSpPr>
        <p:spPr>
          <a:xfrm>
            <a:off x="777240" y="2651760"/>
            <a:ext cx="566640" cy="56664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" name="Image 0" descr="preencoded.png"/>
          <p:cNvPicPr/>
          <p:nvPr/>
        </p:nvPicPr>
        <p:blipFill>
          <a:blip r:embed="rId1"/>
          <a:stretch/>
        </p:blipFill>
        <p:spPr>
          <a:xfrm>
            <a:off x="905400" y="277992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" name="Text 5"/>
          <p:cNvSpPr/>
          <p:nvPr/>
        </p:nvSpPr>
        <p:spPr>
          <a:xfrm>
            <a:off x="777240" y="3319200"/>
            <a:ext cx="2971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Teacher Applications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Text 6"/>
          <p:cNvSpPr/>
          <p:nvPr/>
        </p:nvSpPr>
        <p:spPr>
          <a:xfrm>
            <a:off x="777240" y="365760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Application form, interview slot, approval process</a:t>
            </a:r>
            <a:endParaRPr lang="tr-T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Shape 7"/>
          <p:cNvSpPr/>
          <p:nvPr/>
        </p:nvSpPr>
        <p:spPr>
          <a:xfrm>
            <a:off x="4160520" y="2423160"/>
            <a:ext cx="3428640" cy="1782720"/>
          </a:xfrm>
          <a:prstGeom prst="roundRect">
            <a:avLst>
              <a:gd name="adj" fmla="val 4103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Shape 8"/>
          <p:cNvSpPr/>
          <p:nvPr/>
        </p:nvSpPr>
        <p:spPr>
          <a:xfrm>
            <a:off x="4389120" y="2651760"/>
            <a:ext cx="566640" cy="56664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" name="Image 1" descr="preencoded.png"/>
          <p:cNvPicPr/>
          <p:nvPr/>
        </p:nvPicPr>
        <p:blipFill>
          <a:blip r:embed="rId2"/>
          <a:stretch/>
        </p:blipFill>
        <p:spPr>
          <a:xfrm>
            <a:off x="4517280" y="277992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" name="Text 9"/>
          <p:cNvSpPr/>
          <p:nvPr/>
        </p:nvSpPr>
        <p:spPr>
          <a:xfrm>
            <a:off x="4389120" y="3319200"/>
            <a:ext cx="2971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Contract Management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Text 10"/>
          <p:cNvSpPr/>
          <p:nvPr/>
        </p:nvSpPr>
        <p:spPr>
          <a:xfrm>
            <a:off x="4389120" y="365760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Teacher, parent, and student contracts, PDF generation</a:t>
            </a:r>
            <a:endParaRPr lang="tr-T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Shape 11"/>
          <p:cNvSpPr/>
          <p:nvPr/>
        </p:nvSpPr>
        <p:spPr>
          <a:xfrm>
            <a:off x="7772400" y="2423160"/>
            <a:ext cx="3428640" cy="1782720"/>
          </a:xfrm>
          <a:prstGeom prst="roundRect">
            <a:avLst>
              <a:gd name="adj" fmla="val 4103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Shape 12"/>
          <p:cNvSpPr/>
          <p:nvPr/>
        </p:nvSpPr>
        <p:spPr>
          <a:xfrm>
            <a:off x="8001000" y="2651760"/>
            <a:ext cx="566640" cy="56664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5" name="Image 2" descr="preencoded.png"/>
          <p:cNvPicPr/>
          <p:nvPr/>
        </p:nvPicPr>
        <p:blipFill>
          <a:blip r:embed="rId3"/>
          <a:stretch/>
        </p:blipFill>
        <p:spPr>
          <a:xfrm>
            <a:off x="8129160" y="277992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" name="Text 13"/>
          <p:cNvSpPr/>
          <p:nvPr/>
        </p:nvSpPr>
        <p:spPr>
          <a:xfrm>
            <a:off x="8001000" y="3319200"/>
            <a:ext cx="2971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Lessons &amp; Calendar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Text 14"/>
          <p:cNvSpPr/>
          <p:nvPr/>
        </p:nvSpPr>
        <p:spPr>
          <a:xfrm>
            <a:off x="8001000" y="365760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Group/course creation, slots, and Zoom integration</a:t>
            </a:r>
            <a:endParaRPr lang="tr-T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Shape 15"/>
          <p:cNvSpPr/>
          <p:nvPr/>
        </p:nvSpPr>
        <p:spPr>
          <a:xfrm>
            <a:off x="548640" y="4343400"/>
            <a:ext cx="3428640" cy="1782720"/>
          </a:xfrm>
          <a:prstGeom prst="roundRect">
            <a:avLst>
              <a:gd name="adj" fmla="val 4103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Shape 16"/>
          <p:cNvSpPr/>
          <p:nvPr/>
        </p:nvSpPr>
        <p:spPr>
          <a:xfrm>
            <a:off x="777240" y="4572000"/>
            <a:ext cx="566640" cy="566640"/>
          </a:xfrm>
          <a:prstGeom prst="ellipse">
            <a:avLst/>
          </a:prstGeom>
          <a:solidFill>
            <a:srgbClr val="FBE4DA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0" name="Image 3" descr="preencoded.png"/>
          <p:cNvPicPr/>
          <p:nvPr/>
        </p:nvPicPr>
        <p:blipFill>
          <a:blip r:embed="rId4"/>
          <a:stretch/>
        </p:blipFill>
        <p:spPr>
          <a:xfrm>
            <a:off x="905400" y="470016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1" name="Text 17"/>
          <p:cNvSpPr/>
          <p:nvPr/>
        </p:nvSpPr>
        <p:spPr>
          <a:xfrm>
            <a:off x="777240" y="5239440"/>
            <a:ext cx="2971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Attendance Tracking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Text 18"/>
          <p:cNvSpPr/>
          <p:nvPr/>
        </p:nvSpPr>
        <p:spPr>
          <a:xfrm>
            <a:off x="777240" y="557784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Attendance records and participation statistics</a:t>
            </a:r>
            <a:endParaRPr lang="tr-T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Shape 19"/>
          <p:cNvSpPr/>
          <p:nvPr/>
        </p:nvSpPr>
        <p:spPr>
          <a:xfrm>
            <a:off x="4160520" y="4343400"/>
            <a:ext cx="3428640" cy="1782720"/>
          </a:xfrm>
          <a:prstGeom prst="roundRect">
            <a:avLst>
              <a:gd name="adj" fmla="val 4103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Shape 20"/>
          <p:cNvSpPr/>
          <p:nvPr/>
        </p:nvSpPr>
        <p:spPr>
          <a:xfrm>
            <a:off x="4389120" y="4572000"/>
            <a:ext cx="566640" cy="566640"/>
          </a:xfrm>
          <a:prstGeom prst="ellipse">
            <a:avLst/>
          </a:prstGeom>
          <a:solidFill>
            <a:srgbClr val="FBE4DA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5" name="Image 4" descr="preencoded.png"/>
          <p:cNvPicPr/>
          <p:nvPr/>
        </p:nvPicPr>
        <p:blipFill>
          <a:blip r:embed="rId5"/>
          <a:stretch/>
        </p:blipFill>
        <p:spPr>
          <a:xfrm>
            <a:off x="4517280" y="470016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Text 21"/>
          <p:cNvSpPr/>
          <p:nvPr/>
        </p:nvSpPr>
        <p:spPr>
          <a:xfrm>
            <a:off x="4389120" y="5239440"/>
            <a:ext cx="2971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Messaging &amp; Support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Text 22"/>
          <p:cNvSpPr/>
          <p:nvPr/>
        </p:nvSpPr>
        <p:spPr>
          <a:xfrm>
            <a:off x="4389120" y="557784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Inbox/outbox, bulk announcements, support tickets</a:t>
            </a:r>
            <a:endParaRPr lang="tr-T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Shape 23"/>
          <p:cNvSpPr/>
          <p:nvPr/>
        </p:nvSpPr>
        <p:spPr>
          <a:xfrm>
            <a:off x="7772400" y="4343400"/>
            <a:ext cx="3428640" cy="1782720"/>
          </a:xfrm>
          <a:prstGeom prst="roundRect">
            <a:avLst>
              <a:gd name="adj" fmla="val 4103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24"/>
          <p:cNvSpPr/>
          <p:nvPr/>
        </p:nvSpPr>
        <p:spPr>
          <a:xfrm>
            <a:off x="8001000" y="4572000"/>
            <a:ext cx="566640" cy="566640"/>
          </a:xfrm>
          <a:prstGeom prst="ellipse">
            <a:avLst/>
          </a:prstGeom>
          <a:solidFill>
            <a:srgbClr val="FBE4DA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" name="Image 5" descr="preencoded.png"/>
          <p:cNvPicPr/>
          <p:nvPr/>
        </p:nvPicPr>
        <p:blipFill>
          <a:blip r:embed="rId6"/>
          <a:stretch/>
        </p:blipFill>
        <p:spPr>
          <a:xfrm>
            <a:off x="8129160" y="4700160"/>
            <a:ext cx="310680" cy="310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" name="Text 25"/>
          <p:cNvSpPr/>
          <p:nvPr/>
        </p:nvSpPr>
        <p:spPr>
          <a:xfrm>
            <a:off x="8001000" y="5239440"/>
            <a:ext cx="2971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Finance &amp; Reporting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Text 26"/>
          <p:cNvSpPr/>
          <p:nvPr/>
        </p:nvSpPr>
        <p:spPr>
          <a:xfrm>
            <a:off x="8001000" y="5577840"/>
            <a:ext cx="2971440" cy="50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Teacher earnings, payment approval, refunds, financial reports</a:t>
            </a:r>
            <a:endParaRPr lang="tr-TR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0"/>
          <p:cNvSpPr/>
          <p:nvPr/>
        </p:nvSpPr>
        <p:spPr>
          <a:xfrm>
            <a:off x="10542960" y="5212080"/>
            <a:ext cx="3291480" cy="3291480"/>
          </a:xfrm>
          <a:prstGeom prst="ellipse">
            <a:avLst/>
          </a:prstGeom>
          <a:solidFill>
            <a:srgbClr val="E8532E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4" name="Text 1"/>
          <p:cNvSpPr/>
          <p:nvPr/>
        </p:nvSpPr>
        <p:spPr>
          <a:xfrm>
            <a:off x="548640" y="411480"/>
            <a:ext cx="100580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Teacher Hiring Process</a:t>
            </a:r>
            <a:endParaRPr lang="tr-T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2"/>
          <p:cNvSpPr/>
          <p:nvPr/>
        </p:nvSpPr>
        <p:spPr>
          <a:xfrm>
            <a:off x="548640" y="1051560"/>
            <a:ext cx="10058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Managed in a single flow, from application to contract.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Shape 3"/>
          <p:cNvSpPr/>
          <p:nvPr/>
        </p:nvSpPr>
        <p:spPr>
          <a:xfrm>
            <a:off x="548640" y="1965960"/>
            <a:ext cx="2514240" cy="3245760"/>
          </a:xfrm>
          <a:prstGeom prst="roundRect">
            <a:avLst>
              <a:gd name="adj" fmla="val 290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Shape 4"/>
          <p:cNvSpPr/>
          <p:nvPr/>
        </p:nvSpPr>
        <p:spPr>
          <a:xfrm>
            <a:off x="1440360" y="2286000"/>
            <a:ext cx="731160" cy="73116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8" name="Image 0" descr="preencoded.png"/>
          <p:cNvPicPr/>
          <p:nvPr/>
        </p:nvPicPr>
        <p:blipFill>
          <a:blip r:embed="rId1"/>
          <a:stretch/>
        </p:blipFill>
        <p:spPr>
          <a:xfrm>
            <a:off x="1604880" y="2450520"/>
            <a:ext cx="402120" cy="40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9" name="Text 5"/>
          <p:cNvSpPr/>
          <p:nvPr/>
        </p:nvSpPr>
        <p:spPr>
          <a:xfrm>
            <a:off x="731520" y="3200400"/>
            <a:ext cx="21484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1. Pre-Application Form</a:t>
            </a:r>
            <a:endParaRPr lang="tr-TR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6"/>
          <p:cNvSpPr/>
          <p:nvPr/>
        </p:nvSpPr>
        <p:spPr>
          <a:xfrm>
            <a:off x="731520" y="3931920"/>
            <a:ext cx="214848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The candidate submits contact and profile details via the application form.</a:t>
            </a:r>
            <a:endParaRPr lang="tr-T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7"/>
          <p:cNvSpPr/>
          <p:nvPr/>
        </p:nvSpPr>
        <p:spPr>
          <a:xfrm>
            <a:off x="3063240" y="3383280"/>
            <a:ext cx="255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3B4A6B"/>
                </a:solidFill>
                <a:effectLst/>
                <a:uFillTx/>
                <a:latin typeface="Arial"/>
                <a:ea typeface="Arial"/>
              </a:rPr>
              <a:t>→</a:t>
            </a:r>
            <a:endParaRPr lang="tr-T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Shape 8"/>
          <p:cNvSpPr/>
          <p:nvPr/>
        </p:nvSpPr>
        <p:spPr>
          <a:xfrm>
            <a:off x="3319200" y="1965960"/>
            <a:ext cx="2514240" cy="3245760"/>
          </a:xfrm>
          <a:prstGeom prst="roundRect">
            <a:avLst>
              <a:gd name="adj" fmla="val 290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Shape 9"/>
          <p:cNvSpPr/>
          <p:nvPr/>
        </p:nvSpPr>
        <p:spPr>
          <a:xfrm>
            <a:off x="4210920" y="2286000"/>
            <a:ext cx="731160" cy="73116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4" name="Image 1" descr="preencoded.png"/>
          <p:cNvPicPr/>
          <p:nvPr/>
        </p:nvPicPr>
        <p:blipFill>
          <a:blip r:embed="rId2"/>
          <a:stretch/>
        </p:blipFill>
        <p:spPr>
          <a:xfrm>
            <a:off x="4375440" y="2450520"/>
            <a:ext cx="402120" cy="40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" name="Text 10"/>
          <p:cNvSpPr/>
          <p:nvPr/>
        </p:nvSpPr>
        <p:spPr>
          <a:xfrm>
            <a:off x="3502080" y="3200400"/>
            <a:ext cx="21484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2. Interview Slot Selection</a:t>
            </a:r>
            <a:endParaRPr lang="tr-TR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11"/>
          <p:cNvSpPr/>
          <p:nvPr/>
        </p:nvSpPr>
        <p:spPr>
          <a:xfrm>
            <a:off x="3502080" y="3931920"/>
            <a:ext cx="214848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The candidate picks a suitable interview time from the calendar.</a:t>
            </a:r>
            <a:endParaRPr lang="tr-T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12"/>
          <p:cNvSpPr/>
          <p:nvPr/>
        </p:nvSpPr>
        <p:spPr>
          <a:xfrm>
            <a:off x="5833800" y="3383280"/>
            <a:ext cx="255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3B4A6B"/>
                </a:solidFill>
                <a:effectLst/>
                <a:uFillTx/>
                <a:latin typeface="Arial"/>
                <a:ea typeface="Arial"/>
              </a:rPr>
              <a:t>→</a:t>
            </a:r>
            <a:endParaRPr lang="tr-T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Shape 13"/>
          <p:cNvSpPr/>
          <p:nvPr/>
        </p:nvSpPr>
        <p:spPr>
          <a:xfrm>
            <a:off x="6089760" y="1965960"/>
            <a:ext cx="2514240" cy="3245760"/>
          </a:xfrm>
          <a:prstGeom prst="roundRect">
            <a:avLst>
              <a:gd name="adj" fmla="val 290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Shape 14"/>
          <p:cNvSpPr/>
          <p:nvPr/>
        </p:nvSpPr>
        <p:spPr>
          <a:xfrm>
            <a:off x="6981480" y="2286000"/>
            <a:ext cx="731160" cy="73116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0" name="Image 2" descr="preencoded.png"/>
          <p:cNvPicPr/>
          <p:nvPr/>
        </p:nvPicPr>
        <p:blipFill>
          <a:blip r:embed="rId3"/>
          <a:stretch/>
        </p:blipFill>
        <p:spPr>
          <a:xfrm>
            <a:off x="7146000" y="2450520"/>
            <a:ext cx="402120" cy="40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Text 15"/>
          <p:cNvSpPr/>
          <p:nvPr/>
        </p:nvSpPr>
        <p:spPr>
          <a:xfrm>
            <a:off x="6272640" y="3200400"/>
            <a:ext cx="21484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3. Interview &amp; Approval</a:t>
            </a:r>
            <a:endParaRPr lang="tr-TR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Text 16"/>
          <p:cNvSpPr/>
          <p:nvPr/>
        </p:nvSpPr>
        <p:spPr>
          <a:xfrm>
            <a:off x="6272640" y="3931920"/>
            <a:ext cx="214848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The manager reviews the application and approves or rejects it.</a:t>
            </a:r>
            <a:endParaRPr lang="tr-T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 17"/>
          <p:cNvSpPr/>
          <p:nvPr/>
        </p:nvSpPr>
        <p:spPr>
          <a:xfrm>
            <a:off x="8604360" y="3383280"/>
            <a:ext cx="25560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3B4A6B"/>
                </a:solidFill>
                <a:effectLst/>
                <a:uFillTx/>
                <a:latin typeface="Arial"/>
                <a:ea typeface="Arial"/>
              </a:rPr>
              <a:t>→</a:t>
            </a:r>
            <a:endParaRPr lang="tr-T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Shape 18"/>
          <p:cNvSpPr/>
          <p:nvPr/>
        </p:nvSpPr>
        <p:spPr>
          <a:xfrm>
            <a:off x="8860680" y="1965960"/>
            <a:ext cx="2514240" cy="3245760"/>
          </a:xfrm>
          <a:prstGeom prst="roundRect">
            <a:avLst>
              <a:gd name="adj" fmla="val 290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Shape 19"/>
          <p:cNvSpPr/>
          <p:nvPr/>
        </p:nvSpPr>
        <p:spPr>
          <a:xfrm>
            <a:off x="9752040" y="2286000"/>
            <a:ext cx="731160" cy="73116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6" name="Image 3" descr="preencoded.png"/>
          <p:cNvPicPr/>
          <p:nvPr/>
        </p:nvPicPr>
        <p:blipFill>
          <a:blip r:embed="rId4"/>
          <a:stretch/>
        </p:blipFill>
        <p:spPr>
          <a:xfrm>
            <a:off x="9916560" y="2450520"/>
            <a:ext cx="402120" cy="402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7" name="Text 20"/>
          <p:cNvSpPr/>
          <p:nvPr/>
        </p:nvSpPr>
        <p:spPr>
          <a:xfrm>
            <a:off x="9043560" y="3200400"/>
            <a:ext cx="214848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4. Contract Signing</a:t>
            </a:r>
            <a:endParaRPr lang="tr-TR" sz="14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Text 21"/>
          <p:cNvSpPr/>
          <p:nvPr/>
        </p:nvSpPr>
        <p:spPr>
          <a:xfrm>
            <a:off x="9043560" y="3931920"/>
            <a:ext cx="2148480" cy="11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A contract is generated for the approved teacher and shared as a PDF.</a:t>
            </a:r>
            <a:endParaRPr lang="tr-T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0"/>
          <p:cNvSpPr/>
          <p:nvPr/>
        </p:nvSpPr>
        <p:spPr>
          <a:xfrm>
            <a:off x="10378440" y="-1810440"/>
            <a:ext cx="3291480" cy="3291480"/>
          </a:xfrm>
          <a:prstGeom prst="ellipse">
            <a:avLst/>
          </a:prstGeom>
          <a:solidFill>
            <a:srgbClr val="3B4A6B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Text 1"/>
          <p:cNvSpPr/>
          <p:nvPr/>
        </p:nvSpPr>
        <p:spPr>
          <a:xfrm>
            <a:off x="548640" y="411480"/>
            <a:ext cx="100580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Student Registration Process</a:t>
            </a:r>
            <a:endParaRPr lang="tr-T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2"/>
          <p:cNvSpPr/>
          <p:nvPr/>
        </p:nvSpPr>
        <p:spPr>
          <a:xfrm>
            <a:off x="548640" y="1051560"/>
            <a:ext cx="105152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There are two age-based registration paths, both handled from the same registration page.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Shape 3"/>
          <p:cNvSpPr/>
          <p:nvPr/>
        </p:nvSpPr>
        <p:spPr>
          <a:xfrm>
            <a:off x="548640" y="1737360"/>
            <a:ext cx="5348880" cy="4343040"/>
          </a:xfrm>
          <a:prstGeom prst="roundRect">
            <a:avLst>
              <a:gd name="adj" fmla="val 1895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Shape 4"/>
          <p:cNvSpPr/>
          <p:nvPr/>
        </p:nvSpPr>
        <p:spPr>
          <a:xfrm>
            <a:off x="868680" y="2057400"/>
            <a:ext cx="731160" cy="731160"/>
          </a:xfrm>
          <a:prstGeom prst="ellipse">
            <a:avLst/>
          </a:prstGeom>
          <a:solidFill>
            <a:srgbClr val="3B4A6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4" name="Image 0" descr="preencoded.png"/>
          <p:cNvPicPr/>
          <p:nvPr/>
        </p:nvPicPr>
        <p:blipFill>
          <a:blip r:embed="rId1"/>
          <a:stretch/>
        </p:blipFill>
        <p:spPr>
          <a:xfrm>
            <a:off x="1069920" y="2258640"/>
            <a:ext cx="328680" cy="32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Text 5"/>
          <p:cNvSpPr/>
          <p:nvPr/>
        </p:nvSpPr>
        <p:spPr>
          <a:xfrm>
            <a:off x="1783080" y="2057400"/>
            <a:ext cx="379440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Under 18</a:t>
            </a:r>
            <a:endParaRPr lang="tr-T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Shape 6"/>
          <p:cNvSpPr/>
          <p:nvPr/>
        </p:nvSpPr>
        <p:spPr>
          <a:xfrm>
            <a:off x="868680" y="3154680"/>
            <a:ext cx="365400" cy="365400"/>
          </a:xfrm>
          <a:prstGeom prst="ellipse">
            <a:avLst/>
          </a:prstGeom>
          <a:solidFill>
            <a:srgbClr val="3B4A6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7"/>
          <p:cNvSpPr/>
          <p:nvPr/>
        </p:nvSpPr>
        <p:spPr>
          <a:xfrm>
            <a:off x="868680" y="31546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tr-T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8"/>
          <p:cNvSpPr/>
          <p:nvPr/>
        </p:nvSpPr>
        <p:spPr>
          <a:xfrm>
            <a:off x="1417320" y="3117960"/>
            <a:ext cx="41601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Parent Creates an Account</a:t>
            </a:r>
            <a:endParaRPr lang="tr-TR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9"/>
          <p:cNvSpPr/>
          <p:nvPr/>
        </p:nvSpPr>
        <p:spPr>
          <a:xfrm>
            <a:off x="1417320" y="3447360"/>
            <a:ext cx="41601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The parent selects “Parent Account” on the registration page and completes signup with their details.</a:t>
            </a:r>
            <a:endParaRPr lang="tr-TR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Shape 10"/>
          <p:cNvSpPr/>
          <p:nvPr/>
        </p:nvSpPr>
        <p:spPr>
          <a:xfrm>
            <a:off x="868680" y="4114800"/>
            <a:ext cx="365400" cy="365400"/>
          </a:xfrm>
          <a:prstGeom prst="ellipse">
            <a:avLst/>
          </a:prstGeom>
          <a:solidFill>
            <a:srgbClr val="3B4A6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11"/>
          <p:cNvSpPr/>
          <p:nvPr/>
        </p:nvSpPr>
        <p:spPr>
          <a:xfrm>
            <a:off x="868680" y="41148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tr-T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12"/>
          <p:cNvSpPr/>
          <p:nvPr/>
        </p:nvSpPr>
        <p:spPr>
          <a:xfrm>
            <a:off x="1417320" y="4078080"/>
            <a:ext cx="41601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Adds the Student from the Dashboard</a:t>
            </a:r>
            <a:endParaRPr lang="tr-TR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13"/>
          <p:cNvSpPr/>
          <p:nvPr/>
        </p:nvSpPr>
        <p:spPr>
          <a:xfrm>
            <a:off x="1417320" y="4407480"/>
            <a:ext cx="41601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The parent enters the student’s name and date of birth from their own dashboard.</a:t>
            </a:r>
            <a:endParaRPr lang="tr-TR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Shape 14"/>
          <p:cNvSpPr/>
          <p:nvPr/>
        </p:nvSpPr>
        <p:spPr>
          <a:xfrm>
            <a:off x="868680" y="5074920"/>
            <a:ext cx="365400" cy="365400"/>
          </a:xfrm>
          <a:prstGeom prst="ellipse">
            <a:avLst/>
          </a:prstGeom>
          <a:solidFill>
            <a:srgbClr val="3B4A6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15"/>
          <p:cNvSpPr/>
          <p:nvPr/>
        </p:nvSpPr>
        <p:spPr>
          <a:xfrm>
            <a:off x="868680" y="50749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tr-T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16"/>
          <p:cNvSpPr/>
          <p:nvPr/>
        </p:nvSpPr>
        <p:spPr>
          <a:xfrm>
            <a:off x="1417320" y="5038200"/>
            <a:ext cx="41601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Automatically Approved</a:t>
            </a:r>
            <a:endParaRPr lang="tr-TR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17"/>
          <p:cNvSpPr/>
          <p:nvPr/>
        </p:nvSpPr>
        <p:spPr>
          <a:xfrm>
            <a:off x="1417320" y="5367600"/>
            <a:ext cx="41601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Since the parent creates the account, no further approval is required.</a:t>
            </a:r>
            <a:endParaRPr lang="tr-TR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Shape 18"/>
          <p:cNvSpPr/>
          <p:nvPr/>
        </p:nvSpPr>
        <p:spPr>
          <a:xfrm>
            <a:off x="6172200" y="1737360"/>
            <a:ext cx="5348880" cy="4343040"/>
          </a:xfrm>
          <a:prstGeom prst="roundRect">
            <a:avLst>
              <a:gd name="adj" fmla="val 1895"/>
            </a:avLst>
          </a:prstGeom>
          <a:solidFill>
            <a:srgbClr val="FDF1EC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Shape 19"/>
          <p:cNvSpPr/>
          <p:nvPr/>
        </p:nvSpPr>
        <p:spPr>
          <a:xfrm>
            <a:off x="6492240" y="2057400"/>
            <a:ext cx="731160" cy="731160"/>
          </a:xfrm>
          <a:prstGeom prst="ellipse">
            <a:avLst/>
          </a:prstGeom>
          <a:solidFill>
            <a:srgbClr val="E853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0" name="Image 1" descr="preencoded.png"/>
          <p:cNvPicPr/>
          <p:nvPr/>
        </p:nvPicPr>
        <p:blipFill>
          <a:blip r:embed="rId2"/>
          <a:stretch/>
        </p:blipFill>
        <p:spPr>
          <a:xfrm>
            <a:off x="6693480" y="2258640"/>
            <a:ext cx="328680" cy="328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" name="Text 20"/>
          <p:cNvSpPr/>
          <p:nvPr/>
        </p:nvSpPr>
        <p:spPr>
          <a:xfrm>
            <a:off x="7406640" y="2057400"/>
            <a:ext cx="379440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0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18 and Over</a:t>
            </a:r>
            <a:endParaRPr lang="tr-T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Shape 21"/>
          <p:cNvSpPr/>
          <p:nvPr/>
        </p:nvSpPr>
        <p:spPr>
          <a:xfrm>
            <a:off x="6492240" y="3154680"/>
            <a:ext cx="365400" cy="365400"/>
          </a:xfrm>
          <a:prstGeom prst="ellipse">
            <a:avLst/>
          </a:prstGeom>
          <a:solidFill>
            <a:srgbClr val="E853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22"/>
          <p:cNvSpPr/>
          <p:nvPr/>
        </p:nvSpPr>
        <p:spPr>
          <a:xfrm>
            <a:off x="6492240" y="315468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1</a:t>
            </a:r>
            <a:endParaRPr lang="tr-T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 23"/>
          <p:cNvSpPr/>
          <p:nvPr/>
        </p:nvSpPr>
        <p:spPr>
          <a:xfrm>
            <a:off x="7040880" y="3117960"/>
            <a:ext cx="41601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Fills Out the Registration Form</a:t>
            </a:r>
            <a:endParaRPr lang="tr-TR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24"/>
          <p:cNvSpPr/>
          <p:nvPr/>
        </p:nvSpPr>
        <p:spPr>
          <a:xfrm>
            <a:off x="7040880" y="3447360"/>
            <a:ext cx="41601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Registration starts directly from the same page via the “18+ Student” option.</a:t>
            </a:r>
            <a:endParaRPr lang="tr-TR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Shape 25"/>
          <p:cNvSpPr/>
          <p:nvPr/>
        </p:nvSpPr>
        <p:spPr>
          <a:xfrm>
            <a:off x="6492240" y="4114800"/>
            <a:ext cx="365400" cy="365400"/>
          </a:xfrm>
          <a:prstGeom prst="ellipse">
            <a:avLst/>
          </a:prstGeom>
          <a:solidFill>
            <a:srgbClr val="E853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26"/>
          <p:cNvSpPr/>
          <p:nvPr/>
        </p:nvSpPr>
        <p:spPr>
          <a:xfrm>
            <a:off x="6492240" y="411480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2</a:t>
            </a:r>
            <a:endParaRPr lang="tr-T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27"/>
          <p:cNvSpPr/>
          <p:nvPr/>
        </p:nvSpPr>
        <p:spPr>
          <a:xfrm>
            <a:off x="7040880" y="4078080"/>
            <a:ext cx="41601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Date of Birth Is Verified</a:t>
            </a:r>
            <a:endParaRPr lang="tr-TR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28"/>
          <p:cNvSpPr/>
          <p:nvPr/>
        </p:nvSpPr>
        <p:spPr>
          <a:xfrm>
            <a:off x="7040880" y="4407480"/>
            <a:ext cx="41601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The system calculates age from the date entered; registration is rejected if under 18.</a:t>
            </a:r>
            <a:endParaRPr lang="tr-TR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Shape 29"/>
          <p:cNvSpPr/>
          <p:nvPr/>
        </p:nvSpPr>
        <p:spPr>
          <a:xfrm>
            <a:off x="6492240" y="5074920"/>
            <a:ext cx="365400" cy="365400"/>
          </a:xfrm>
          <a:prstGeom prst="ellipse">
            <a:avLst/>
          </a:prstGeom>
          <a:solidFill>
            <a:srgbClr val="E853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 30"/>
          <p:cNvSpPr/>
          <p:nvPr/>
        </p:nvSpPr>
        <p:spPr>
          <a:xfrm>
            <a:off x="6492240" y="5074920"/>
            <a:ext cx="36540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3</a:t>
            </a:r>
            <a:endParaRPr lang="tr-TR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31"/>
          <p:cNvSpPr/>
          <p:nvPr/>
        </p:nvSpPr>
        <p:spPr>
          <a:xfrm>
            <a:off x="7040880" y="5038200"/>
            <a:ext cx="4160160" cy="31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35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Account Is Instantly Active</a:t>
            </a:r>
            <a:endParaRPr lang="tr-TR" sz="13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32"/>
          <p:cNvSpPr/>
          <p:nvPr/>
        </p:nvSpPr>
        <p:spPr>
          <a:xfrm>
            <a:off x="7040880" y="5367600"/>
            <a:ext cx="4160160" cy="54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08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The student can enroll in lessons with their own account, no parent required.</a:t>
            </a:r>
            <a:endParaRPr lang="tr-TR" sz="10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0"/>
          <p:cNvSpPr/>
          <p:nvPr/>
        </p:nvSpPr>
        <p:spPr>
          <a:xfrm>
            <a:off x="10378440" y="-1810440"/>
            <a:ext cx="3291480" cy="3291480"/>
          </a:xfrm>
          <a:prstGeom prst="ellipse">
            <a:avLst/>
          </a:prstGeom>
          <a:solidFill>
            <a:srgbClr val="E8532E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Text 1"/>
          <p:cNvSpPr/>
          <p:nvPr/>
        </p:nvSpPr>
        <p:spPr>
          <a:xfrm>
            <a:off x="548640" y="411480"/>
            <a:ext cx="10515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Lessons, calendar &amp; operations management</a:t>
            </a:r>
            <a:endParaRPr lang="tr-T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Shape 2"/>
          <p:cNvSpPr/>
          <p:nvPr/>
        </p:nvSpPr>
        <p:spPr>
          <a:xfrm>
            <a:off x="548640" y="1371600"/>
            <a:ext cx="5074560" cy="2331360"/>
          </a:xfrm>
          <a:prstGeom prst="roundRect">
            <a:avLst>
              <a:gd name="adj" fmla="val 352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7" name="Shape 3"/>
          <p:cNvSpPr/>
          <p:nvPr/>
        </p:nvSpPr>
        <p:spPr>
          <a:xfrm>
            <a:off x="822960" y="1645920"/>
            <a:ext cx="658080" cy="65808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128" name="Image 0" descr="preencoded.png"/>
          <p:cNvPicPr/>
          <p:nvPr/>
        </p:nvPicPr>
        <p:blipFill>
          <a:blip r:embed="rId1"/>
          <a:stretch/>
        </p:blipFill>
        <p:spPr>
          <a:xfrm>
            <a:off x="969120" y="179208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" name="Text 4"/>
          <p:cNvSpPr/>
          <p:nvPr/>
        </p:nvSpPr>
        <p:spPr>
          <a:xfrm>
            <a:off x="1645920" y="1645920"/>
            <a:ext cx="3702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Group / Private Course Management</a:t>
            </a:r>
            <a:endParaRPr lang="tr-T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 5"/>
          <p:cNvSpPr/>
          <p:nvPr/>
        </p:nvSpPr>
        <p:spPr>
          <a:xfrm>
            <a:off x="822960" y="2423160"/>
            <a:ext cx="4525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Course creation, student enrollment, teacher assignment, and category management.</a:t>
            </a:r>
            <a:endParaRPr lang="tr-T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6"/>
          <p:cNvSpPr/>
          <p:nvPr/>
        </p:nvSpPr>
        <p:spPr>
          <a:xfrm>
            <a:off x="5897880" y="1371600"/>
            <a:ext cx="5074560" cy="2331360"/>
          </a:xfrm>
          <a:prstGeom prst="roundRect">
            <a:avLst>
              <a:gd name="adj" fmla="val 352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7"/>
          <p:cNvSpPr/>
          <p:nvPr/>
        </p:nvSpPr>
        <p:spPr>
          <a:xfrm>
            <a:off x="6172200" y="1645920"/>
            <a:ext cx="658080" cy="658080"/>
          </a:xfrm>
          <a:prstGeom prst="ellipse">
            <a:avLst/>
          </a:prstGeom>
          <a:solidFill>
            <a:srgbClr val="FBE4DA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3" name="Image 1" descr="preencoded.png"/>
          <p:cNvPicPr/>
          <p:nvPr/>
        </p:nvPicPr>
        <p:blipFill>
          <a:blip r:embed="rId2"/>
          <a:stretch/>
        </p:blipFill>
        <p:spPr>
          <a:xfrm>
            <a:off x="6318360" y="179208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" name="Text 8"/>
          <p:cNvSpPr/>
          <p:nvPr/>
        </p:nvSpPr>
        <p:spPr>
          <a:xfrm>
            <a:off x="6995160" y="1645920"/>
            <a:ext cx="3702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Calendar &amp; Zoom Integration</a:t>
            </a:r>
            <a:endParaRPr lang="tr-T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 9"/>
          <p:cNvSpPr/>
          <p:nvPr/>
        </p:nvSpPr>
        <p:spPr>
          <a:xfrm>
            <a:off x="6172200" y="2423160"/>
            <a:ext cx="4525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Lesson slots are created and live-class links are matched automatically.</a:t>
            </a:r>
            <a:endParaRPr lang="tr-T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6" name="Shape 10"/>
          <p:cNvSpPr/>
          <p:nvPr/>
        </p:nvSpPr>
        <p:spPr>
          <a:xfrm>
            <a:off x="548640" y="3931920"/>
            <a:ext cx="5074560" cy="2331360"/>
          </a:xfrm>
          <a:prstGeom prst="roundRect">
            <a:avLst>
              <a:gd name="adj" fmla="val 352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Shape 11"/>
          <p:cNvSpPr/>
          <p:nvPr/>
        </p:nvSpPr>
        <p:spPr>
          <a:xfrm>
            <a:off x="822960" y="4206240"/>
            <a:ext cx="658080" cy="65808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8" name="Image 2" descr="preencoded.png"/>
          <p:cNvPicPr/>
          <p:nvPr/>
        </p:nvPicPr>
        <p:blipFill>
          <a:blip r:embed="rId3"/>
          <a:stretch/>
        </p:blipFill>
        <p:spPr>
          <a:xfrm>
            <a:off x="969120" y="435240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Text 12"/>
          <p:cNvSpPr/>
          <p:nvPr/>
        </p:nvSpPr>
        <p:spPr>
          <a:xfrm>
            <a:off x="1645920" y="4206240"/>
            <a:ext cx="3702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Attendance &amp; Statistics</a:t>
            </a:r>
            <a:endParaRPr lang="tr-T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 13"/>
          <p:cNvSpPr/>
          <p:nvPr/>
        </p:nvSpPr>
        <p:spPr>
          <a:xfrm>
            <a:off x="822960" y="4983480"/>
            <a:ext cx="4525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Attendance is recorded per lesson and participation reports are generated.</a:t>
            </a:r>
            <a:endParaRPr lang="tr-T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Shape 14"/>
          <p:cNvSpPr/>
          <p:nvPr/>
        </p:nvSpPr>
        <p:spPr>
          <a:xfrm>
            <a:off x="5897880" y="3931920"/>
            <a:ext cx="5074560" cy="2331360"/>
          </a:xfrm>
          <a:prstGeom prst="roundRect">
            <a:avLst>
              <a:gd name="adj" fmla="val 352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Shape 15"/>
          <p:cNvSpPr/>
          <p:nvPr/>
        </p:nvSpPr>
        <p:spPr>
          <a:xfrm>
            <a:off x="6172200" y="4206240"/>
            <a:ext cx="658080" cy="658080"/>
          </a:xfrm>
          <a:prstGeom prst="ellipse">
            <a:avLst/>
          </a:prstGeom>
          <a:solidFill>
            <a:srgbClr val="FBE4DA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3" name="Image 3" descr="preencoded.png"/>
          <p:cNvPicPr/>
          <p:nvPr/>
        </p:nvPicPr>
        <p:blipFill>
          <a:blip r:embed="rId4"/>
          <a:stretch/>
        </p:blipFill>
        <p:spPr>
          <a:xfrm>
            <a:off x="6318360" y="435240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4" name="Text 16"/>
          <p:cNvSpPr/>
          <p:nvPr/>
        </p:nvSpPr>
        <p:spPr>
          <a:xfrm>
            <a:off x="6995160" y="4206240"/>
            <a:ext cx="3702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Messaging &amp; Support Tickets</a:t>
            </a:r>
            <a:endParaRPr lang="tr-T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17"/>
          <p:cNvSpPr/>
          <p:nvPr/>
        </p:nvSpPr>
        <p:spPr>
          <a:xfrm>
            <a:off x="6172200" y="4983480"/>
            <a:ext cx="4525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Inbox/outbox, bulk announcements, and support ticket management.</a:t>
            </a:r>
            <a:endParaRPr lang="tr-T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0"/>
          <p:cNvSpPr/>
          <p:nvPr/>
        </p:nvSpPr>
        <p:spPr>
          <a:xfrm>
            <a:off x="10542960" y="5212080"/>
            <a:ext cx="3291480" cy="3291480"/>
          </a:xfrm>
          <a:prstGeom prst="ellipse">
            <a:avLst/>
          </a:prstGeom>
          <a:solidFill>
            <a:srgbClr val="3B4A6B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7" name="Text 1"/>
          <p:cNvSpPr/>
          <p:nvPr/>
        </p:nvSpPr>
        <p:spPr>
          <a:xfrm>
            <a:off x="548640" y="411480"/>
            <a:ext cx="10515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Finance &amp; Reporting</a:t>
            </a:r>
            <a:endParaRPr lang="tr-T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Shape 2"/>
          <p:cNvSpPr/>
          <p:nvPr/>
        </p:nvSpPr>
        <p:spPr>
          <a:xfrm>
            <a:off x="548640" y="1371600"/>
            <a:ext cx="5074560" cy="2331360"/>
          </a:xfrm>
          <a:prstGeom prst="roundRect">
            <a:avLst>
              <a:gd name="adj" fmla="val 352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Shape 3"/>
          <p:cNvSpPr/>
          <p:nvPr/>
        </p:nvSpPr>
        <p:spPr>
          <a:xfrm>
            <a:off x="822960" y="1645920"/>
            <a:ext cx="658080" cy="65808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0" name="Image 0" descr="preencoded.png"/>
          <p:cNvPicPr/>
          <p:nvPr/>
        </p:nvPicPr>
        <p:blipFill>
          <a:blip r:embed="rId1"/>
          <a:stretch/>
        </p:blipFill>
        <p:spPr>
          <a:xfrm>
            <a:off x="969120" y="179208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Text 4"/>
          <p:cNvSpPr/>
          <p:nvPr/>
        </p:nvSpPr>
        <p:spPr>
          <a:xfrm>
            <a:off x="1645920" y="1645920"/>
            <a:ext cx="3702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Teacher Wallet &amp; Earnings</a:t>
            </a:r>
            <a:endParaRPr lang="tr-T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5"/>
          <p:cNvSpPr/>
          <p:nvPr/>
        </p:nvSpPr>
        <p:spPr>
          <a:xfrm>
            <a:off x="822960" y="2423160"/>
            <a:ext cx="4525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Monthly earnings are calculated and a wallet/invoice is generated for payment.</a:t>
            </a:r>
            <a:endParaRPr lang="tr-T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Shape 6"/>
          <p:cNvSpPr/>
          <p:nvPr/>
        </p:nvSpPr>
        <p:spPr>
          <a:xfrm>
            <a:off x="5897880" y="1371600"/>
            <a:ext cx="5074560" cy="2331360"/>
          </a:xfrm>
          <a:prstGeom prst="roundRect">
            <a:avLst>
              <a:gd name="adj" fmla="val 352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Shape 7"/>
          <p:cNvSpPr/>
          <p:nvPr/>
        </p:nvSpPr>
        <p:spPr>
          <a:xfrm>
            <a:off x="6172200" y="1645920"/>
            <a:ext cx="658080" cy="658080"/>
          </a:xfrm>
          <a:prstGeom prst="ellipse">
            <a:avLst/>
          </a:prstGeom>
          <a:solidFill>
            <a:srgbClr val="FBE4DA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5" name="Image 1" descr="preencoded.png"/>
          <p:cNvPicPr/>
          <p:nvPr/>
        </p:nvPicPr>
        <p:blipFill>
          <a:blip r:embed="rId2"/>
          <a:stretch/>
        </p:blipFill>
        <p:spPr>
          <a:xfrm>
            <a:off x="6318360" y="179208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" name="Text 8"/>
          <p:cNvSpPr/>
          <p:nvPr/>
        </p:nvSpPr>
        <p:spPr>
          <a:xfrm>
            <a:off x="6995160" y="1645920"/>
            <a:ext cx="3702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Payment Approval</a:t>
            </a:r>
            <a:endParaRPr lang="tr-T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9"/>
          <p:cNvSpPr/>
          <p:nvPr/>
        </p:nvSpPr>
        <p:spPr>
          <a:xfrm>
            <a:off x="6172200" y="2423160"/>
            <a:ext cx="4525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Incoming payments are reviewed and go through manager approval.</a:t>
            </a:r>
            <a:endParaRPr lang="tr-T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Shape 10"/>
          <p:cNvSpPr/>
          <p:nvPr/>
        </p:nvSpPr>
        <p:spPr>
          <a:xfrm>
            <a:off x="548640" y="3931920"/>
            <a:ext cx="5074560" cy="2331360"/>
          </a:xfrm>
          <a:prstGeom prst="roundRect">
            <a:avLst>
              <a:gd name="adj" fmla="val 352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Shape 11"/>
          <p:cNvSpPr/>
          <p:nvPr/>
        </p:nvSpPr>
        <p:spPr>
          <a:xfrm>
            <a:off x="822960" y="4206240"/>
            <a:ext cx="658080" cy="658080"/>
          </a:xfrm>
          <a:prstGeom prst="ellipse">
            <a:avLst/>
          </a:prstGeom>
          <a:solidFill>
            <a:srgbClr val="FFFFFF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0" name="Image 2" descr="preencoded.png"/>
          <p:cNvPicPr/>
          <p:nvPr/>
        </p:nvPicPr>
        <p:blipFill>
          <a:blip r:embed="rId3"/>
          <a:stretch/>
        </p:blipFill>
        <p:spPr>
          <a:xfrm>
            <a:off x="969120" y="435240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1" name="Text 12"/>
          <p:cNvSpPr/>
          <p:nvPr/>
        </p:nvSpPr>
        <p:spPr>
          <a:xfrm>
            <a:off x="1645920" y="4206240"/>
            <a:ext cx="3702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Refund Management</a:t>
            </a:r>
            <a:endParaRPr lang="tr-T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3"/>
          <p:cNvSpPr/>
          <p:nvPr/>
        </p:nvSpPr>
        <p:spPr>
          <a:xfrm>
            <a:off x="822960" y="4983480"/>
            <a:ext cx="4525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The refund process is handled for cancelled bookings.</a:t>
            </a:r>
            <a:endParaRPr lang="tr-T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Shape 14"/>
          <p:cNvSpPr/>
          <p:nvPr/>
        </p:nvSpPr>
        <p:spPr>
          <a:xfrm>
            <a:off x="5897880" y="3931920"/>
            <a:ext cx="5074560" cy="2331360"/>
          </a:xfrm>
          <a:prstGeom prst="roundRect">
            <a:avLst>
              <a:gd name="adj" fmla="val 3529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Shape 15"/>
          <p:cNvSpPr/>
          <p:nvPr/>
        </p:nvSpPr>
        <p:spPr>
          <a:xfrm>
            <a:off x="6172200" y="4206240"/>
            <a:ext cx="658080" cy="658080"/>
          </a:xfrm>
          <a:prstGeom prst="ellipse">
            <a:avLst/>
          </a:prstGeom>
          <a:solidFill>
            <a:srgbClr val="FBE4DA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5" name="Image 3" descr="preencoded.png"/>
          <p:cNvPicPr/>
          <p:nvPr/>
        </p:nvPicPr>
        <p:blipFill>
          <a:blip r:embed="rId4"/>
          <a:stretch/>
        </p:blipFill>
        <p:spPr>
          <a:xfrm>
            <a:off x="6318360" y="4352400"/>
            <a:ext cx="365400" cy="365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" name="Text 16"/>
          <p:cNvSpPr/>
          <p:nvPr/>
        </p:nvSpPr>
        <p:spPr>
          <a:xfrm>
            <a:off x="6995160" y="4206240"/>
            <a:ext cx="370296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6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Financial Reports &amp; Analytics</a:t>
            </a:r>
            <a:endParaRPr lang="tr-TR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17"/>
          <p:cNvSpPr/>
          <p:nvPr/>
        </p:nvSpPr>
        <p:spPr>
          <a:xfrm>
            <a:off x="6172200" y="4983480"/>
            <a:ext cx="4525920" cy="109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25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Overall financial reports and payment analytics in one screen.</a:t>
            </a:r>
            <a:endParaRPr lang="tr-TR" sz="1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0"/>
          <p:cNvSpPr/>
          <p:nvPr/>
        </p:nvSpPr>
        <p:spPr>
          <a:xfrm>
            <a:off x="10378440" y="-1810440"/>
            <a:ext cx="3291480" cy="3291480"/>
          </a:xfrm>
          <a:prstGeom prst="ellipse">
            <a:avLst/>
          </a:prstGeom>
          <a:solidFill>
            <a:srgbClr val="3B4A6B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9" name="Text 1"/>
          <p:cNvSpPr/>
          <p:nvPr/>
        </p:nvSpPr>
        <p:spPr>
          <a:xfrm>
            <a:off x="548640" y="411480"/>
            <a:ext cx="10515240" cy="63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0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User Roles &amp; Dashboards</a:t>
            </a:r>
            <a:endParaRPr lang="tr-TR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 2"/>
          <p:cNvSpPr/>
          <p:nvPr/>
        </p:nvSpPr>
        <p:spPr>
          <a:xfrm>
            <a:off x="548640" y="1051560"/>
            <a:ext cx="100580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Each role accesses the system through its own dedicated dashboard.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Shape 3"/>
          <p:cNvSpPr/>
          <p:nvPr/>
        </p:nvSpPr>
        <p:spPr>
          <a:xfrm>
            <a:off x="548640" y="1874520"/>
            <a:ext cx="2084400" cy="4023000"/>
          </a:xfrm>
          <a:prstGeom prst="roundRect">
            <a:avLst>
              <a:gd name="adj" fmla="val 3947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Shape 4"/>
          <p:cNvSpPr/>
          <p:nvPr/>
        </p:nvSpPr>
        <p:spPr>
          <a:xfrm>
            <a:off x="1202400" y="2240280"/>
            <a:ext cx="776880" cy="77688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5"/>
          <p:cNvSpPr/>
          <p:nvPr/>
        </p:nvSpPr>
        <p:spPr>
          <a:xfrm>
            <a:off x="685800" y="3291840"/>
            <a:ext cx="18100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Manager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 6"/>
          <p:cNvSpPr/>
          <p:nvPr/>
        </p:nvSpPr>
        <p:spPr>
          <a:xfrm>
            <a:off x="731520" y="3840480"/>
            <a:ext cx="171864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Manages applications, contracts, finance, and overall operations.</a:t>
            </a:r>
            <a:endParaRPr lang="tr-T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Shape 7"/>
          <p:cNvSpPr/>
          <p:nvPr/>
        </p:nvSpPr>
        <p:spPr>
          <a:xfrm>
            <a:off x="2797920" y="1874520"/>
            <a:ext cx="2084400" cy="402300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Shape 8"/>
          <p:cNvSpPr/>
          <p:nvPr/>
        </p:nvSpPr>
        <p:spPr>
          <a:xfrm>
            <a:off x="3452040" y="2240280"/>
            <a:ext cx="776880" cy="776880"/>
          </a:xfrm>
          <a:prstGeom prst="ellipse">
            <a:avLst/>
          </a:prstGeom>
          <a:solidFill>
            <a:srgbClr val="E853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9"/>
          <p:cNvSpPr/>
          <p:nvPr/>
        </p:nvSpPr>
        <p:spPr>
          <a:xfrm>
            <a:off x="2935080" y="3291840"/>
            <a:ext cx="18100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Staff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Text 10"/>
          <p:cNvSpPr/>
          <p:nvPr/>
        </p:nvSpPr>
        <p:spPr>
          <a:xfrm>
            <a:off x="2980800" y="3840480"/>
            <a:ext cx="171864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Assists the manager with day-to-day operations and support.</a:t>
            </a:r>
            <a:endParaRPr lang="tr-T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Shape 11"/>
          <p:cNvSpPr/>
          <p:nvPr/>
        </p:nvSpPr>
        <p:spPr>
          <a:xfrm>
            <a:off x="5047560" y="1874520"/>
            <a:ext cx="2084400" cy="4023000"/>
          </a:xfrm>
          <a:prstGeom prst="roundRect">
            <a:avLst>
              <a:gd name="adj" fmla="val 3947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Shape 12"/>
          <p:cNvSpPr/>
          <p:nvPr/>
        </p:nvSpPr>
        <p:spPr>
          <a:xfrm>
            <a:off x="5701320" y="2240280"/>
            <a:ext cx="776880" cy="77688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1" name="Text 13"/>
          <p:cNvSpPr/>
          <p:nvPr/>
        </p:nvSpPr>
        <p:spPr>
          <a:xfrm>
            <a:off x="5184720" y="3291840"/>
            <a:ext cx="18100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Teacher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 14"/>
          <p:cNvSpPr/>
          <p:nvPr/>
        </p:nvSpPr>
        <p:spPr>
          <a:xfrm>
            <a:off x="5230440" y="3840480"/>
            <a:ext cx="171864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Tracks their lesson schedule, students, and earnings.</a:t>
            </a:r>
            <a:endParaRPr lang="tr-T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Shape 15"/>
          <p:cNvSpPr/>
          <p:nvPr/>
        </p:nvSpPr>
        <p:spPr>
          <a:xfrm>
            <a:off x="7296840" y="1874520"/>
            <a:ext cx="2084400" cy="402300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Shape 16"/>
          <p:cNvSpPr/>
          <p:nvPr/>
        </p:nvSpPr>
        <p:spPr>
          <a:xfrm>
            <a:off x="7950600" y="2240280"/>
            <a:ext cx="776880" cy="776880"/>
          </a:xfrm>
          <a:prstGeom prst="ellipse">
            <a:avLst/>
          </a:prstGeom>
          <a:solidFill>
            <a:srgbClr val="E853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5" name="Text 17"/>
          <p:cNvSpPr/>
          <p:nvPr/>
        </p:nvSpPr>
        <p:spPr>
          <a:xfrm>
            <a:off x="7434000" y="3291840"/>
            <a:ext cx="18100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Parent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 18"/>
          <p:cNvSpPr/>
          <p:nvPr/>
        </p:nvSpPr>
        <p:spPr>
          <a:xfrm>
            <a:off x="7479720" y="3840480"/>
            <a:ext cx="171864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Registers their child, approves the contract, and tracks progress.</a:t>
            </a:r>
            <a:endParaRPr lang="tr-T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Shape 19"/>
          <p:cNvSpPr/>
          <p:nvPr/>
        </p:nvSpPr>
        <p:spPr>
          <a:xfrm>
            <a:off x="9546480" y="1874520"/>
            <a:ext cx="2084400" cy="4023000"/>
          </a:xfrm>
          <a:prstGeom prst="roundRect">
            <a:avLst>
              <a:gd name="adj" fmla="val 3947"/>
            </a:avLst>
          </a:prstGeom>
          <a:solidFill>
            <a:srgbClr val="F7F5F1"/>
          </a:solidFill>
          <a:ln w="0">
            <a:noFill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Shape 20"/>
          <p:cNvSpPr/>
          <p:nvPr/>
        </p:nvSpPr>
        <p:spPr>
          <a:xfrm>
            <a:off x="10200240" y="2240280"/>
            <a:ext cx="776880" cy="77688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9" name="Text 21"/>
          <p:cNvSpPr/>
          <p:nvPr/>
        </p:nvSpPr>
        <p:spPr>
          <a:xfrm>
            <a:off x="9683640" y="3291840"/>
            <a:ext cx="1810080" cy="41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Student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22"/>
          <p:cNvSpPr/>
          <p:nvPr/>
        </p:nvSpPr>
        <p:spPr>
          <a:xfrm>
            <a:off x="9729360" y="3840480"/>
            <a:ext cx="1718640" cy="191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1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Views their lesson schedule and attendance from their own dashboard.</a:t>
            </a:r>
            <a:endParaRPr lang="tr-TR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91" name="Image 0" descr="preencoded.png"/>
          <p:cNvPicPr/>
          <p:nvPr/>
        </p:nvPicPr>
        <p:blipFill>
          <a:blip r:embed="rId1"/>
          <a:stretch/>
        </p:blipFill>
        <p:spPr>
          <a:xfrm>
            <a:off x="1380600" y="2441520"/>
            <a:ext cx="420120" cy="42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2" name="Image 1" descr="preencoded.png"/>
          <p:cNvPicPr/>
          <p:nvPr/>
        </p:nvPicPr>
        <p:blipFill>
          <a:blip r:embed="rId2"/>
          <a:stretch/>
        </p:blipFill>
        <p:spPr>
          <a:xfrm>
            <a:off x="3630240" y="2441520"/>
            <a:ext cx="420120" cy="42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3" name="Image 2" descr="preencoded.png"/>
          <p:cNvPicPr/>
          <p:nvPr/>
        </p:nvPicPr>
        <p:blipFill>
          <a:blip r:embed="rId3"/>
          <a:stretch/>
        </p:blipFill>
        <p:spPr>
          <a:xfrm>
            <a:off x="5879520" y="2441520"/>
            <a:ext cx="420120" cy="42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4" name="Image 3" descr="preencoded.png"/>
          <p:cNvPicPr/>
          <p:nvPr/>
        </p:nvPicPr>
        <p:blipFill>
          <a:blip r:embed="rId4"/>
          <a:stretch/>
        </p:blipFill>
        <p:spPr>
          <a:xfrm>
            <a:off x="8129160" y="2441520"/>
            <a:ext cx="420120" cy="420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5" name="Image 4" descr="preencoded.png"/>
          <p:cNvPicPr/>
          <p:nvPr/>
        </p:nvPicPr>
        <p:blipFill>
          <a:blip r:embed="rId5"/>
          <a:stretch/>
        </p:blipFill>
        <p:spPr>
          <a:xfrm>
            <a:off x="10378440" y="2441520"/>
            <a:ext cx="420120" cy="420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0"/>
          <p:cNvSpPr/>
          <p:nvPr/>
        </p:nvSpPr>
        <p:spPr>
          <a:xfrm>
            <a:off x="10378440" y="-1810440"/>
            <a:ext cx="3291480" cy="3291480"/>
          </a:xfrm>
          <a:prstGeom prst="ellipse">
            <a:avLst/>
          </a:prstGeom>
          <a:solidFill>
            <a:srgbClr val="3B4A6B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97" name="Text 1"/>
          <p:cNvSpPr/>
          <p:nvPr/>
        </p:nvSpPr>
        <p:spPr>
          <a:xfrm>
            <a:off x="548640" y="36576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In-App Screenshots: Financial Overview</a:t>
            </a:r>
            <a:endParaRPr lang="tr-T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2"/>
          <p:cNvSpPr/>
          <p:nvPr/>
        </p:nvSpPr>
        <p:spPr>
          <a:xfrm>
            <a:off x="548640" y="93276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Revenue/expense summary and performance analytics — with live data.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Shape 3"/>
          <p:cNvSpPr/>
          <p:nvPr/>
        </p:nvSpPr>
        <p:spPr>
          <a:xfrm>
            <a:off x="548640" y="1600200"/>
            <a:ext cx="5362560" cy="324576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0" name="Image 0" descr="/private/tmp/claude-501/-Users-home-Herd-lernava/ba090a22-089a-4c4f-856d-917cf589fb8f/scratchpad/digihome-flyer/shots-optimized/financial-intelligence.jpg"/>
          <p:cNvPicPr/>
          <p:nvPr/>
        </p:nvPicPr>
        <p:blipFill>
          <a:blip r:embed="rId1"/>
          <a:stretch/>
        </p:blipFill>
        <p:spPr>
          <a:xfrm>
            <a:off x="694800" y="1950120"/>
            <a:ext cx="5069880" cy="2545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1" name="Shape 4"/>
          <p:cNvSpPr/>
          <p:nvPr/>
        </p:nvSpPr>
        <p:spPr>
          <a:xfrm>
            <a:off x="548640" y="5029200"/>
            <a:ext cx="145800" cy="14580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5"/>
          <p:cNvSpPr/>
          <p:nvPr/>
        </p:nvSpPr>
        <p:spPr>
          <a:xfrm>
            <a:off x="786240" y="4919400"/>
            <a:ext cx="5124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Financial Intelligence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Shape 6"/>
          <p:cNvSpPr/>
          <p:nvPr/>
        </p:nvSpPr>
        <p:spPr>
          <a:xfrm>
            <a:off x="6277320" y="1600200"/>
            <a:ext cx="5362560" cy="324576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4" name="Image 1" descr="/private/tmp/claude-501/-Users-home-Herd-lernava/ba090a22-089a-4c4f-856d-917cf589fb8f/scratchpad/digihome-flyer/shots-optimized/executive-analytics.jpg"/>
          <p:cNvPicPr/>
          <p:nvPr/>
        </p:nvPicPr>
        <p:blipFill>
          <a:blip r:embed="rId2"/>
          <a:stretch/>
        </p:blipFill>
        <p:spPr>
          <a:xfrm>
            <a:off x="6423840" y="1981080"/>
            <a:ext cx="5069880" cy="248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5" name="Shape 7"/>
          <p:cNvSpPr/>
          <p:nvPr/>
        </p:nvSpPr>
        <p:spPr>
          <a:xfrm>
            <a:off x="6277320" y="5029200"/>
            <a:ext cx="145800" cy="145800"/>
          </a:xfrm>
          <a:prstGeom prst="ellipse">
            <a:avLst/>
          </a:prstGeom>
          <a:solidFill>
            <a:srgbClr val="E853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8"/>
          <p:cNvSpPr/>
          <p:nvPr/>
        </p:nvSpPr>
        <p:spPr>
          <a:xfrm>
            <a:off x="6515280" y="4919400"/>
            <a:ext cx="5124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Executive Analytics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0"/>
          <p:cNvSpPr/>
          <p:nvPr/>
        </p:nvSpPr>
        <p:spPr>
          <a:xfrm>
            <a:off x="10542960" y="5212080"/>
            <a:ext cx="3291480" cy="3291480"/>
          </a:xfrm>
          <a:prstGeom prst="ellipse">
            <a:avLst/>
          </a:prstGeom>
          <a:solidFill>
            <a:srgbClr val="E8532E">
              <a:alpha val="8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8" name="Text 1"/>
          <p:cNvSpPr/>
          <p:nvPr/>
        </p:nvSpPr>
        <p:spPr>
          <a:xfrm>
            <a:off x="548640" y="365760"/>
            <a:ext cx="109724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>
                <a:solidFill>
                  <a:srgbClr val="1E293B"/>
                </a:solidFill>
                <a:effectLst/>
                <a:uFillTx/>
                <a:latin typeface="Cambria"/>
                <a:ea typeface="Cambria"/>
              </a:rPr>
              <a:t>In-App Screenshots: Teacher Management</a:t>
            </a:r>
            <a:endParaRPr lang="tr-T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 2"/>
          <p:cNvSpPr/>
          <p:nvPr/>
        </p:nvSpPr>
        <p:spPr>
          <a:xfrm>
            <a:off x="548640" y="932760"/>
            <a:ext cx="1097244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400" b="0" u="none" strike="noStrike">
                <a:solidFill>
                  <a:srgbClr val="64748B"/>
                </a:solidFill>
                <a:effectLst/>
                <a:uFillTx/>
                <a:latin typeface="Calibri"/>
                <a:ea typeface="Calibri"/>
              </a:rPr>
              <a:t>Teacher wallet and application review screens.</a:t>
            </a:r>
            <a:endParaRPr lang="tr-TR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Shape 3"/>
          <p:cNvSpPr/>
          <p:nvPr/>
        </p:nvSpPr>
        <p:spPr>
          <a:xfrm>
            <a:off x="548640" y="1600200"/>
            <a:ext cx="5362560" cy="324576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1" name="Image 0" descr="/private/tmp/claude-501/-Users-home-Herd-lernava/ba090a22-089a-4c4f-856d-917cf589fb8f/scratchpad/digihome-flyer/shots-optimized/teacher-wallet.jpg"/>
          <p:cNvPicPr/>
          <p:nvPr/>
        </p:nvPicPr>
        <p:blipFill>
          <a:blip r:embed="rId1"/>
          <a:stretch/>
        </p:blipFill>
        <p:spPr>
          <a:xfrm>
            <a:off x="694800" y="1982880"/>
            <a:ext cx="5069880" cy="2480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2" name="Shape 4"/>
          <p:cNvSpPr/>
          <p:nvPr/>
        </p:nvSpPr>
        <p:spPr>
          <a:xfrm>
            <a:off x="548640" y="5029200"/>
            <a:ext cx="145800" cy="145800"/>
          </a:xfrm>
          <a:prstGeom prst="ellipse">
            <a:avLst/>
          </a:prstGeom>
          <a:solidFill>
            <a:srgbClr val="1E2A4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 5"/>
          <p:cNvSpPr/>
          <p:nvPr/>
        </p:nvSpPr>
        <p:spPr>
          <a:xfrm>
            <a:off x="786240" y="4919400"/>
            <a:ext cx="5124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Teacher Wallet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Shape 6"/>
          <p:cNvSpPr/>
          <p:nvPr/>
        </p:nvSpPr>
        <p:spPr>
          <a:xfrm>
            <a:off x="6277320" y="1600200"/>
            <a:ext cx="5362560" cy="324576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E2E8F0"/>
            </a:solidFill>
            <a:round/>
          </a:ln>
          <a:effectLst>
            <a:outerShdw algn="bl" blurRad="101520" dir="2700000" dist="25455" kx="0" ky="0" rotWithShape="0" sx="100000" sy="10000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5" name="Image 1" descr="/private/tmp/claude-501/-Users-home-Herd-lernava/ba090a22-089a-4c4f-856d-917cf589fb8f/scratchpad/digihome-flyer/shots-optimized/application-details.jpg"/>
          <p:cNvPicPr/>
          <p:nvPr/>
        </p:nvPicPr>
        <p:blipFill>
          <a:blip r:embed="rId2"/>
          <a:stretch/>
        </p:blipFill>
        <p:spPr>
          <a:xfrm>
            <a:off x="6423840" y="1981080"/>
            <a:ext cx="5069880" cy="2484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6" name="Shape 7"/>
          <p:cNvSpPr/>
          <p:nvPr/>
        </p:nvSpPr>
        <p:spPr>
          <a:xfrm>
            <a:off x="6277320" y="5029200"/>
            <a:ext cx="145800" cy="145800"/>
          </a:xfrm>
          <a:prstGeom prst="ellipse">
            <a:avLst/>
          </a:prstGeom>
          <a:solidFill>
            <a:srgbClr val="E8532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tr-TR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7" name="Text 8"/>
          <p:cNvSpPr/>
          <p:nvPr/>
        </p:nvSpPr>
        <p:spPr>
          <a:xfrm>
            <a:off x="6515280" y="4919400"/>
            <a:ext cx="5124960" cy="3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>
            <a:noAutofit/>
          </a:bodyPr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1500" b="1" u="none" strike="noStrike">
                <a:solidFill>
                  <a:srgbClr val="1E293B"/>
                </a:solidFill>
                <a:effectLst/>
                <a:uFillTx/>
                <a:latin typeface="Calibri"/>
                <a:ea typeface="Calibri"/>
              </a:rPr>
              <a:t>Application Details</a:t>
            </a:r>
            <a:endParaRPr lang="tr-TR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LibreOffice/26.2.4.2$MacOSX_AARCH64 LibreOffice_project/0229ac93fcf0d7cbc6376066c6f35021cef002dc</Application>
  <AppVersion>15.0000</AppVersion>
  <Words>0</Words>
  <Paragraphs>0</Paragraphs>
  <Company>PptxGenJS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2026-07-08T18:06:16Z</dcterms:created>
  <dc:creator>Portofedu</dc:creator>
  <dc:description/>
  <dc:language>tr-TR</dc:language>
  <cp:lastModifiedBy/>
  <dcterms:modified xsi:type="dcterms:W3CDTF">2026-07-09T06:41:41Z</dcterms:modified>
  <cp:revision>2</cp:revision>
  <dc:subject>PptxGenJS Presentation</dc:subject>
  <dc:title>Portofedu - Operations &amp; Management System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14</vt:i4>
  </property>
  <property fmtid="{D5CDD505-2E9C-101B-9397-08002B2CF9AE}" pid="3" name="PresentationFormat">
    <vt:lpwstr>On-screen Show (16:9)</vt:lpwstr>
  </property>
  <property fmtid="{D5CDD505-2E9C-101B-9397-08002B2CF9AE}" pid="4" name="Slides">
    <vt:i4>14</vt:i4>
  </property>
</Properties>
</file>